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1" r:id="rId3"/>
    <p:sldId id="259" r:id="rId4"/>
    <p:sldId id="258" r:id="rId5"/>
    <p:sldId id="262" r:id="rId6"/>
    <p:sldId id="263" r:id="rId7"/>
    <p:sldId id="264" r:id="rId8"/>
  </p:sldIdLst>
  <p:sldSz cx="9144000" cy="5143500" type="screen16x9"/>
  <p:notesSz cx="6797675" cy="98742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45" autoAdjust="0"/>
    <p:restoredTop sz="92842" autoAdjust="0"/>
  </p:normalViewPr>
  <p:slideViewPr>
    <p:cSldViewPr snapToGrid="0" showGuides="1">
      <p:cViewPr>
        <p:scale>
          <a:sx n="112" d="100"/>
          <a:sy n="112" d="100"/>
        </p:scale>
        <p:origin x="-1590" y="-798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5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690268"/>
            <a:ext cx="5438140" cy="4443413"/>
          </a:xfrm>
          <a:prstGeom prst="rect">
            <a:avLst/>
          </a:prstGeom>
        </p:spPr>
        <p:txBody>
          <a:bodyPr vert="horz" lIns="91120" tIns="45560" rIns="91120" bIns="4556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381000" y="1084333"/>
            <a:ext cx="8026400" cy="1011503"/>
          </a:xfrm>
        </p:spPr>
        <p:txBody>
          <a:bodyPr/>
          <a:lstStyle/>
          <a:p>
            <a:r>
              <a:rPr lang="sv-SE" dirty="0" smtClean="0"/>
              <a:t>Ålderskorrigering ensamkommande barn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>
          <a:xfrm>
            <a:off x="889000" y="2127489"/>
            <a:ext cx="6935999" cy="688539"/>
          </a:xfrm>
        </p:spPr>
        <p:txBody>
          <a:bodyPr/>
          <a:lstStyle/>
          <a:p>
            <a:r>
              <a:rPr lang="sv-SE" dirty="0" smtClean="0"/>
              <a:t>Lässtyrgruppen 2018-09-05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681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313268" y="384370"/>
            <a:ext cx="7916332" cy="250630"/>
          </a:xfrm>
        </p:spPr>
        <p:txBody>
          <a:bodyPr/>
          <a:lstStyle/>
          <a:p>
            <a:r>
              <a:rPr lang="sv-SE" dirty="0" smtClean="0"/>
              <a:t>Tillfällig åldersbedömning 1 maj 2018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1"/>
          </p:nvPr>
        </p:nvSpPr>
        <p:spPr>
          <a:xfrm>
            <a:off x="355599" y="745067"/>
            <a:ext cx="8271934" cy="3860799"/>
          </a:xfrm>
        </p:spPr>
        <p:txBody>
          <a:bodyPr/>
          <a:lstStyle/>
          <a:p>
            <a:r>
              <a:rPr lang="sv-SE" dirty="0"/>
              <a:t>Från och med 1 maj ska Migrationsverket enligt lag göra en tidig och tillfällig åldersbedömning i ärenden som rör ensamkommande asylsökande barn. </a:t>
            </a:r>
            <a:endParaRPr lang="sv-SE" dirty="0" smtClean="0"/>
          </a:p>
          <a:p>
            <a:r>
              <a:rPr lang="sv-SE" dirty="0" smtClean="0"/>
              <a:t>Ändringen </a:t>
            </a:r>
            <a:r>
              <a:rPr lang="sv-SE" dirty="0"/>
              <a:t>berör ensamkommande som sökt asyl från och med 1 februari i år. </a:t>
            </a:r>
            <a:endParaRPr lang="sv-SE" dirty="0" smtClean="0"/>
          </a:p>
          <a:p>
            <a:r>
              <a:rPr lang="sv-SE" dirty="0" smtClean="0"/>
              <a:t>Syftet </a:t>
            </a:r>
            <a:r>
              <a:rPr lang="sv-SE" dirty="0"/>
              <a:t>med lagen är att undvika att vuxna asylsökande är placerade i boenden avsedda för barn</a:t>
            </a:r>
            <a:r>
              <a:rPr lang="sv-SE" dirty="0" smtClean="0"/>
              <a:t>.</a:t>
            </a:r>
          </a:p>
          <a:p>
            <a:r>
              <a:rPr lang="sv-SE" dirty="0"/>
              <a:t>I de fall Migrationsverket bedömer att en tillfällig åldersbedömning ska göras, ska verket också erbjuda den asylsökande en medicinsk åldersbedömning. </a:t>
            </a:r>
            <a:endParaRPr lang="sv-SE" dirty="0" smtClean="0"/>
          </a:p>
          <a:p>
            <a:r>
              <a:rPr lang="sv-SE" dirty="0" smtClean="0"/>
              <a:t>Migrationsverkets </a:t>
            </a:r>
            <a:r>
              <a:rPr lang="sv-SE" dirty="0"/>
              <a:t>tillfälliga beslut om ålder kan överklagas till en migrationsdomstol. Domstolens beslut gäller tills Migrationsverket fattat asylbeslutet</a:t>
            </a:r>
            <a:r>
              <a:rPr lang="sv-SE" dirty="0" smtClean="0"/>
              <a:t>.</a:t>
            </a:r>
          </a:p>
          <a:p>
            <a:r>
              <a:rPr lang="sv-SE" dirty="0" smtClean="0"/>
              <a:t> </a:t>
            </a:r>
            <a:r>
              <a:rPr lang="sv-SE" dirty="0"/>
              <a:t>I asylbeslutet lämnas en slutlig åldersbedömning.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342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>
          <a:xfrm>
            <a:off x="364067" y="355600"/>
            <a:ext cx="8585200" cy="4207933"/>
          </a:xfrm>
        </p:spPr>
        <p:txBody>
          <a:bodyPr/>
          <a:lstStyle/>
          <a:p>
            <a:endParaRPr lang="sv-SE" u="sng" dirty="0" smtClean="0"/>
          </a:p>
          <a:p>
            <a:r>
              <a:rPr lang="sv-SE" u="sng" dirty="0" smtClean="0"/>
              <a:t>Regeringen</a:t>
            </a:r>
            <a:r>
              <a:rPr lang="sv-SE" dirty="0" smtClean="0"/>
              <a:t> anför att varje </a:t>
            </a:r>
            <a:r>
              <a:rPr lang="sv-SE" dirty="0"/>
              <a:t>myndighet som kommer i kontakt med ensamkommande asylsökande barn har att självständigt ta ställning till dennes ålder inom ramen för sin verksamhet och utifrån det </a:t>
            </a:r>
            <a:r>
              <a:rPr lang="sv-SE" dirty="0" smtClean="0"/>
              <a:t>regelverk som </a:t>
            </a:r>
            <a:r>
              <a:rPr lang="sv-SE" dirty="0"/>
              <a:t>styr den. </a:t>
            </a:r>
            <a:endParaRPr lang="sv-SE" dirty="0" smtClean="0"/>
          </a:p>
          <a:p>
            <a:r>
              <a:rPr lang="sv-SE" dirty="0" smtClean="0"/>
              <a:t>Men Migrationsverkets </a:t>
            </a:r>
            <a:r>
              <a:rPr lang="sv-SE" dirty="0"/>
              <a:t>beslut kan alltså i praktiken bli styrande även för andra </a:t>
            </a:r>
            <a:r>
              <a:rPr lang="sv-SE" dirty="0" smtClean="0"/>
              <a:t>myndigheter.</a:t>
            </a:r>
          </a:p>
          <a:p>
            <a:r>
              <a:rPr lang="sv-SE" u="sng" dirty="0" smtClean="0"/>
              <a:t>SKL </a:t>
            </a:r>
            <a:r>
              <a:rPr lang="sv-SE" dirty="0" smtClean="0"/>
              <a:t>anser </a:t>
            </a:r>
            <a:r>
              <a:rPr lang="sv-SE" dirty="0"/>
              <a:t>att det regeringen anför i förarbetena till bestämmelserna om åldersbedömning tidigare i asylprocessen kan tjäna som utgångspunkt. </a:t>
            </a:r>
            <a:endParaRPr lang="sv-SE" dirty="0" smtClean="0"/>
          </a:p>
          <a:p>
            <a:r>
              <a:rPr lang="sv-SE" dirty="0" smtClean="0"/>
              <a:t>Migrationsverkets </a:t>
            </a:r>
            <a:r>
              <a:rPr lang="sv-SE" dirty="0"/>
              <a:t>bedömning i fråga om åldern bör således, särskilt i de fall en medicinsk åldersbedömning gjorts, </a:t>
            </a:r>
            <a:r>
              <a:rPr lang="sv-SE" u="sng" dirty="0"/>
              <a:t>ha stor betydelse </a:t>
            </a:r>
            <a:r>
              <a:rPr lang="sv-SE" dirty="0"/>
              <a:t>för kommunens prövning.</a:t>
            </a:r>
          </a:p>
          <a:p>
            <a:r>
              <a:rPr lang="sv-SE" b="1" dirty="0" smtClean="0"/>
              <a:t>Det </a:t>
            </a:r>
            <a:r>
              <a:rPr lang="sv-SE" b="1" dirty="0"/>
              <a:t>är självklart önskvärt att bedömningen av en persons ålder vid olika myndigheter är enhetlig.</a:t>
            </a:r>
          </a:p>
          <a:p>
            <a:endParaRPr lang="sv-SE" u="sng" dirty="0" smtClean="0"/>
          </a:p>
          <a:p>
            <a:endParaRPr lang="sv-SE" u="sng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128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228600" y="355600"/>
            <a:ext cx="8509000" cy="4487333"/>
          </a:xfrm>
        </p:spPr>
        <p:txBody>
          <a:bodyPr/>
          <a:lstStyle/>
          <a:p>
            <a:r>
              <a:rPr lang="sv-SE" sz="2400" dirty="0" smtClean="0"/>
              <a:t>Region Norrbottens </a:t>
            </a:r>
          </a:p>
          <a:p>
            <a:r>
              <a:rPr lang="sv-SE" dirty="0" smtClean="0"/>
              <a:t>Region Norrbotten har beslutat att utgå från Migrationsverkets bedömning gällande korrigeringen av ålder på ensamkommande barn. </a:t>
            </a:r>
          </a:p>
          <a:p>
            <a:r>
              <a:rPr lang="sv-SE" dirty="0" smtClean="0"/>
              <a:t>Frågan om en ensamkommande asylsökande är under eller över 18 år har stor betydelse för vilka regler som ska tillämpas:</a:t>
            </a:r>
          </a:p>
          <a:p>
            <a:r>
              <a:rPr lang="sv-SE" dirty="0" smtClean="0"/>
              <a:t>under 18 år, dvs. underåriga omfattas av samma regelverk som övriga asylsökande barn</a:t>
            </a:r>
          </a:p>
          <a:p>
            <a:r>
              <a:rPr lang="sv-SE" dirty="0" smtClean="0"/>
              <a:t>över 18 år, omfattas av samma regler som övriga vuxna asylsökande som lyder under LMA- förordningen. </a:t>
            </a:r>
          </a:p>
          <a:p>
            <a:r>
              <a:rPr lang="sv-SE" dirty="0" smtClean="0"/>
              <a:t>Region Norrbottens har en rutin för hantering av personnummer/reservnummer och ankomstregistrering av asylsökande, gömda och papperslösa i journalsystemet VAS</a:t>
            </a:r>
          </a:p>
          <a:p>
            <a:r>
              <a:rPr lang="sv-SE" dirty="0"/>
              <a:t>Regionen grundar sitt ställningstagande bla på SKL:s PM 2017-06-14 (Avdelningen för juridik) om ”ändrade åldersbedömningar av ensamkommande barn” samt på SKL:s yttrande till Justitiedepartementet avseende åldersbedömningar tidigare i asylprocessen. </a:t>
            </a: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565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>
          <a:xfrm>
            <a:off x="321733" y="355600"/>
            <a:ext cx="8534400" cy="4008437"/>
          </a:xfrm>
        </p:spPr>
        <p:txBody>
          <a:bodyPr/>
          <a:lstStyle/>
          <a:p>
            <a:endParaRPr lang="sv-SE" dirty="0" smtClean="0"/>
          </a:p>
          <a:p>
            <a:r>
              <a:rPr lang="sv-SE" sz="2400" dirty="0"/>
              <a:t>Gällande regelverk </a:t>
            </a:r>
          </a:p>
          <a:p>
            <a:endParaRPr lang="sv-SE" b="1" dirty="0" smtClean="0"/>
          </a:p>
          <a:p>
            <a:r>
              <a:rPr lang="sv-SE" b="1" dirty="0" smtClean="0"/>
              <a:t>När </a:t>
            </a:r>
            <a:r>
              <a:rPr lang="sv-SE" b="1" dirty="0"/>
              <a:t>Migrationsverket har fattat ett tillfälligt beslut ska såväl den sökande som kommunen så snart som möjligt </a:t>
            </a:r>
            <a:r>
              <a:rPr lang="sv-SE" b="1" dirty="0" smtClean="0"/>
              <a:t>underrättas.</a:t>
            </a:r>
          </a:p>
          <a:p>
            <a:r>
              <a:rPr lang="sv-SE" b="1" dirty="0" smtClean="0"/>
              <a:t>Regionen underrättas inte. </a:t>
            </a:r>
          </a:p>
          <a:p>
            <a:r>
              <a:rPr lang="sv-SE" dirty="0" smtClean="0"/>
              <a:t>Migrationsverket </a:t>
            </a:r>
            <a:r>
              <a:rPr lang="sv-SE" dirty="0"/>
              <a:t>ska göra ett slutligt ställningstagande till sökandens ålder i samband med det slutliga beslutet i ärendet om uppehållstillstånd och det tillfälliga beslutet om ålder upphör då att gälla </a:t>
            </a:r>
          </a:p>
          <a:p>
            <a:r>
              <a:rPr lang="sv-SE" dirty="0" smtClean="0"/>
              <a:t>I </a:t>
            </a:r>
            <a:r>
              <a:rPr lang="sv-SE" dirty="0"/>
              <a:t>uppenbara fall, där det inte finns något utrymme för en annan bedömning än att sökanden är vuxen, behöver Migrationsverket inte fatta ett tillfälligt beslut om ålder.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9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>
          <a:xfrm>
            <a:off x="313267" y="355600"/>
            <a:ext cx="8331200" cy="4008437"/>
          </a:xfrm>
        </p:spPr>
        <p:txBody>
          <a:bodyPr/>
          <a:lstStyle/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Hur ska Region Norrbotten får information om åldern ändrats?</a:t>
            </a:r>
            <a:endParaRPr lang="sv-SE" dirty="0"/>
          </a:p>
          <a:p>
            <a:r>
              <a:rPr lang="sv-SE" dirty="0" smtClean="0"/>
              <a:t>Finns det behov </a:t>
            </a:r>
            <a:r>
              <a:rPr lang="sv-SE" dirty="0" smtClean="0"/>
              <a:t>av länsövergripande </a:t>
            </a:r>
            <a:r>
              <a:rPr lang="sv-SE" dirty="0" smtClean="0"/>
              <a:t>riktlinjer/rutiner för att samverkan </a:t>
            </a:r>
            <a:r>
              <a:rPr lang="sv-SE" dirty="0" smtClean="0"/>
              <a:t>ska fungera </a:t>
            </a:r>
            <a:r>
              <a:rPr lang="sv-SE" dirty="0" smtClean="0"/>
              <a:t>mellan olika </a:t>
            </a:r>
            <a:r>
              <a:rPr lang="sv-SE" dirty="0" smtClean="0"/>
              <a:t>aktörer?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726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>
          <a:xfrm>
            <a:off x="626533" y="355600"/>
            <a:ext cx="8001000" cy="4008437"/>
          </a:xfrm>
        </p:spPr>
        <p:txBody>
          <a:bodyPr/>
          <a:lstStyle/>
          <a:p>
            <a:endParaRPr lang="sv-SE" dirty="0" smtClean="0"/>
          </a:p>
          <a:p>
            <a:r>
              <a:rPr lang="sv-SE" dirty="0" smtClean="0"/>
              <a:t>Tack för mig.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6330368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2023-02-28T23:00:00+00:00</NLLPublishDate>
    <NLLPublished xmlns="http://schemas.microsoft.com/sharepoint/v3" xsi:nil="true"/>
    <NLLPublishingstatus xmlns="http://schemas.microsoft.com/sharepoint/v3">Publicerad</NLLPublishingstatus>
    <NLLDocumentIDValue xmlns="http://schemas.microsoft.com/sharepoint/v3">ARBGRP743-268216389-105</NLLDocumentIDValue>
    <NLLThinningTime xmlns="http://schemas.microsoft.com/sharepoint/v3">2026-02-28T23:00:00+00:00</NLLThinningTime>
    <NLLPublishDateQuickpart xmlns="http://schemas.microsoft.com/sharepoint/v3">2023-03-01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Sandra Sikblad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Anneli Granberg</AnsvarigQuickpart>
    <NLLEstablishedBy xmlns="http://schemas.microsoft.com/sharepoint/v3">
      <UserInfo>
        <DisplayName>Sandra Sikblad</DisplayName>
        <AccountId>139</AccountId>
        <AccountType/>
      </UserInfo>
    </NLLEstablishedBy>
    <NLLStakeholderTaxHTField0 xmlns="http://schemas.microsoft.com/sharepoint/v3">
      <Terms xmlns="http://schemas.microsoft.com/office/infopath/2007/PartnerControls"/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NLLVersion xmlns="http://schemas.microsoft.com/sharepoint/v3">4.0</NLLVersion>
    <NLLInformationclass xmlns="http://schemas.microsoft.com/sharepoint/v3">Publik</NLLInformationclass>
    <NLLModifiedBy xmlns="http://schemas.microsoft.com/sharepoint/v3">Åsa Åström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Länsstyrgrupp</TermName>
          <TermId xmlns="http://schemas.microsoft.com/office/infopath/2007/PartnerControls">40c9582e-9040-4ee0-a5ab-267ced39ceea</TermId>
        </TermInfo>
      </Terms>
    </NLLProducerPlaceTaxHTField0>
    <VersionComment xmlns="http://schemas.microsoft.com/sharepoint/v3">ompubliceras</VersionComment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bilaga</TermName>
          <TermId xmlns="http://schemas.microsoft.com/office/infopath/2007/PartnerControls">09e5e4fc-28b8-4ab6-9df1-18814299f0ed</TermId>
        </TermInfo>
        <TermInfo xmlns="http://schemas.microsoft.com/office/infopath/2007/PartnerControls">
          <TermName xmlns="http://schemas.microsoft.com/office/infopath/2007/PartnerControls">180905</TermName>
          <TermId xmlns="http://schemas.microsoft.com/office/infopath/2007/PartnerControls">4371fd3f-b871-46b5-b62a-cf76c8dd89bc</TermId>
        </TermInfo>
        <TermInfo xmlns="http://schemas.microsoft.com/office/infopath/2007/PartnerControls">
          <TermName xmlns="http://schemas.microsoft.com/office/infopath/2007/PartnerControls">2018</TermName>
          <TermId xmlns="http://schemas.microsoft.com/office/infopath/2007/PartnerControls">01560e56-94d0-454a-a9c8-eb2d6c8cf2b4</TermId>
        </TermInfo>
        <TermInfo xmlns="http://schemas.microsoft.com/office/infopath/2007/PartnerControls">
          <TermName xmlns="http://schemas.microsoft.com/office/infopath/2007/PartnerControls">LSG</TermName>
          <TermId xmlns="http://schemas.microsoft.com/office/infopath/2007/PartnerControls">ba7f548d-7cc9-4dc7-aa8a-c5f8cc10d00e</TermId>
        </TermInfo>
      </Terms>
    </TaxKeywordTaxHTField>
    <_dlc_DocId xmlns="c7918ce9-5289-4a18-805d-4141408e948c">ARBGRP743-268216389-105</_dlc_DocId>
    <_dlc_DocIdUrl xmlns="c7918ce9-5289-4a18-805d-4141408e948c">
      <Url>http://spportal.extvis.local/process/administrativ/_layouts/15/DocIdRedir.aspx?ID=ARBGRP743-268216389-105</Url>
      <Description>ARBGRP743-268216389-105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2026-03-31T22:00:00+00:00</_dlc_ExpireDate>
    <VIS_DocumentId xmlns="e1dec489-f745-4ed5-9c00-958a11aea6df">
      <Url>https://samarbeta.nll.se/producentplats/lansstyrgrupp/_layouts/15/DocIdRedir.aspx?ID=ARBGRP743-268216389-105</Url>
      <Description>ARBGRP743-268216389-105</Description>
    </VIS_DocumentId>
    <VISResponsible xmlns="e1dec489-f745-4ed5-9c00-958a11aea6df">
      <UserInfo>
        <DisplayName>Anneli Granberg</DisplayName>
        <AccountId>14</AccountId>
        <AccountType/>
      </UserInfo>
    </VISResponsible>
    <DocumentStatus xmlns="e1dec489-f745-4ed5-9c00-958a11aea6df">
      <Url>https://samarbeta.nll.se/producentplats/lansstyrgrupp/_layouts/15/wrkstat.aspx?List=9a9a6252-6fd0-4333-8306-f1e7c6ba4dfa&amp;WorkflowInstanceName=9cad71c3-dd50-42fb-9ced-255e02c3ed97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250ee7b4d9bb8c15c15ff768352f79c4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17dee6eec5598b22a7c41fd52a3e56c5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BE8374-7915-4BA6-9BF4-9D2946205CF7}"/>
</file>

<file path=customXml/itemProps2.xml><?xml version="1.0" encoding="utf-8"?>
<ds:datastoreItem xmlns:ds="http://schemas.openxmlformats.org/officeDocument/2006/customXml" ds:itemID="{12C4DB16-DAC5-43CC-AF52-262DA0A320C6}"/>
</file>

<file path=customXml/itemProps3.xml><?xml version="1.0" encoding="utf-8"?>
<ds:datastoreItem xmlns:ds="http://schemas.openxmlformats.org/officeDocument/2006/customXml" ds:itemID="{C40C4362-1E73-43D2-9620-5CE834FAABBB}"/>
</file>

<file path=customXml/itemProps4.xml><?xml version="1.0" encoding="utf-8"?>
<ds:datastoreItem xmlns:ds="http://schemas.openxmlformats.org/officeDocument/2006/customXml" ds:itemID="{4455A29F-6EA4-49AF-AD13-38505FD442B8}"/>
</file>

<file path=customXml/itemProps5.xml><?xml version="1.0" encoding="utf-8"?>
<ds:datastoreItem xmlns:ds="http://schemas.openxmlformats.org/officeDocument/2006/customXml" ds:itemID="{BC1B41AF-8A38-4BE2-B3AF-B6AD61556C2C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81</TotalTime>
  <Words>462</Words>
  <Application>Microsoft Office PowerPoint</Application>
  <PresentationFormat>Bildspel på skärmen (16:9)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Region Norrbotten_vit</vt:lpstr>
      <vt:lpstr>Ålderskorrigering ensamkommande barn</vt:lpstr>
      <vt:lpstr>Tillfällig åldersbedömning 1 maj 2018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Norrbottens läns landsting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Bilaga länsstyrgruppen 180905 - Presentation ålderskorrigering ensamkommande barn</dc:title>
  <dc:creator>Kirsti Jussila</dc:creator>
  <cp:keywords>180905; bilaga; 2018; LSG</cp:keywords>
  <cp:lastModifiedBy>Kirsti Jussila</cp:lastModifiedBy>
  <cp:revision>7</cp:revision>
  <cp:lastPrinted>2018-09-05T06:09:50Z</cp:lastPrinted>
  <dcterms:created xsi:type="dcterms:W3CDTF">2018-09-04T07:43:04Z</dcterms:created>
  <dcterms:modified xsi:type="dcterms:W3CDTF">2018-09-05T06:10:04Z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5037;#bilaga|09e5e4fc-28b8-4ab6-9df1-18814299f0ed;#7879;#180905|4371fd3f-b871-46b5-b62a-cf76c8dd89bc;#6336;#2018|01560e56-94d0-454a-a9c8-eb2d6c8cf2b4;#7815;#LSG|ba7f548d-7cc9-4dc7-aa8a-c5f8cc10d00e</vt:lpwstr>
  </property>
  <property fmtid="{D5CDD505-2E9C-101B-9397-08002B2CF9AE}" pid="4" name="CareActionCodeSurgical">
    <vt:lpwstr/>
  </property>
  <property fmtid="{D5CDD505-2E9C-101B-9397-08002B2CF9AE}" pid="5" name="NLLProducerPlace">
    <vt:lpwstr>7816;#Länsstyrgrupp|40c9582e-9040-4ee0-a5ab-267ced39ceea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/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NLLPublishedTemplate">
    <vt:lpwstr/>
  </property>
  <property fmtid="{D5CDD505-2E9C-101B-9397-08002B2CF9AE}" pid="16" name="NLLWFComment">
    <vt:lpwstr/>
  </property>
  <property fmtid="{D5CDD505-2E9C-101B-9397-08002B2CF9AE}" pid="17" name="NLLPTCName">
    <vt:lpwstr/>
  </property>
  <property fmtid="{D5CDD505-2E9C-101B-9397-08002B2CF9AE}" pid="18" name="SpecialtyTaxHTField0">
    <vt:lpwstr/>
  </property>
  <property fmtid="{D5CDD505-2E9C-101B-9397-08002B2CF9AE}" pid="19" name="CareActionCodeNonSurgical">
    <vt:lpwstr/>
  </property>
  <property fmtid="{D5CDD505-2E9C-101B-9397-08002B2CF9AE}" pid="20" name="AnalysisNameTaxHTField0">
    <vt:lpwstr/>
  </property>
  <property fmtid="{D5CDD505-2E9C-101B-9397-08002B2CF9AE}" pid="21" name="Specialty">
    <vt:lpwstr/>
  </property>
  <property fmtid="{D5CDD505-2E9C-101B-9397-08002B2CF9AE}" pid="22" name="NLLMtptCode">
    <vt:lpwstr/>
  </property>
  <property fmtid="{D5CDD505-2E9C-101B-9397-08002B2CF9AE}" pid="23" name="NLLProjectUrl">
    <vt:lpwstr/>
  </property>
  <property fmtid="{D5CDD505-2E9C-101B-9397-08002B2CF9AE}" pid="24" name="ICD10Code">
    <vt:lpwstr/>
  </property>
  <property fmtid="{D5CDD505-2E9C-101B-9397-08002B2CF9AE}" pid="25" name="NLLProjectStatus">
    <vt:lpwstr/>
  </property>
  <property fmtid="{D5CDD505-2E9C-101B-9397-08002B2CF9AE}" pid="26" name="NLLSteeringGroup">
    <vt:lpwstr/>
  </property>
  <property fmtid="{D5CDD505-2E9C-101B-9397-08002B2CF9AE}" pid="27" name="NLLMeetingTypeTaxHTField0">
    <vt:lpwstr/>
  </property>
  <property fmtid="{D5CDD505-2E9C-101B-9397-08002B2CF9AE}" pid="28" name="NLLTemplateStatus">
    <vt:lpwstr/>
  </property>
  <property fmtid="{D5CDD505-2E9C-101B-9397-08002B2CF9AE}" pid="29" name="CareActionCodeSurgicalTaxHTField0">
    <vt:lpwstr/>
  </property>
  <property fmtid="{D5CDD505-2E9C-101B-9397-08002B2CF9AE}" pid="30" name="PharmaceuticalCodeTaxHTField0">
    <vt:lpwstr/>
  </property>
  <property fmtid="{D5CDD505-2E9C-101B-9397-08002B2CF9AE}" pid="31" name="NLLProjectLeader">
    <vt:lpwstr/>
  </property>
  <property fmtid="{D5CDD505-2E9C-101B-9397-08002B2CF9AE}" pid="32" name="NLLDecisionLevelManagedTaxHTField0">
    <vt:lpwstr/>
  </property>
  <property fmtid="{D5CDD505-2E9C-101B-9397-08002B2CF9AE}" pid="35" name="NLLDefaultTemplate">
    <vt:lpwstr/>
  </property>
  <property fmtid="{D5CDD505-2E9C-101B-9397-08002B2CF9AE}" pid="36" name="NLLProjectVisitor">
    <vt:lpwstr/>
  </property>
  <property fmtid="{D5CDD505-2E9C-101B-9397-08002B2CF9AE}" pid="37" name="NLLApprovedBy">
    <vt:lpwstr/>
  </property>
  <property fmtid="{D5CDD505-2E9C-101B-9397-08002B2CF9AE}" pid="38" name="NLLDecisionLevelManaged">
    <vt:lpwstr/>
  </property>
  <property fmtid="{D5CDD505-2E9C-101B-9397-08002B2CF9AE}" pid="39" name="CompulsoryAction">
    <vt:lpwstr/>
  </property>
  <property fmtid="{D5CDD505-2E9C-101B-9397-08002B2CF9AE}" pid="40" name="NLLProjectDivisionTaxHTField0">
    <vt:lpwstr/>
  </property>
  <property fmtid="{D5CDD505-2E9C-101B-9397-08002B2CF9AE}" pid="41" name="ICD10CodeTaxHTField0">
    <vt:lpwstr/>
  </property>
  <property fmtid="{D5CDD505-2E9C-101B-9397-08002B2CF9AE}" pid="42" name="NLLProjectOwner">
    <vt:lpwstr/>
  </property>
  <property fmtid="{D5CDD505-2E9C-101B-9397-08002B2CF9AE}" pid="43" name="NPUCodeTaxHTField0">
    <vt:lpwstr/>
  </property>
  <property fmtid="{D5CDD505-2E9C-101B-9397-08002B2CF9AE}" pid="44" name="NLLTemplateFolderDescription">
    <vt:lpwstr/>
  </property>
  <property fmtid="{D5CDD505-2E9C-101B-9397-08002B2CF9AE}" pid="45" name="TLVCodeAction">
    <vt:lpwstr/>
  </property>
  <property fmtid="{D5CDD505-2E9C-101B-9397-08002B2CF9AE}" pid="46" name="RadiologicalCode">
    <vt:lpwstr/>
  </property>
  <property fmtid="{D5CDD505-2E9C-101B-9397-08002B2CF9AE}" pid="47" name="References">
    <vt:lpwstr/>
  </property>
  <property fmtid="{D5CDD505-2E9C-101B-9397-08002B2CF9AE}" pid="48" name="prdProcess">
    <vt:lpwstr/>
  </property>
  <property fmtid="{D5CDD505-2E9C-101B-9397-08002B2CF9AE}" pid="49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NLLProjectDivision">
    <vt:lpwstr/>
  </property>
  <property fmtid="{D5CDD505-2E9C-101B-9397-08002B2CF9AE}" pid="66" name="PsychiatricCode">
    <vt:lpwstr/>
  </property>
  <property fmtid="{D5CDD505-2E9C-101B-9397-08002B2CF9AE}" pid="67" name="Publicera dokument">
    <vt:lpwstr>, </vt:lpwstr>
  </property>
  <property fmtid="{D5CDD505-2E9C-101B-9397-08002B2CF9AE}" pid="68" name="NLLProjectType">
    <vt:lpwstr/>
  </property>
  <property fmtid="{D5CDD505-2E9C-101B-9397-08002B2CF9AE}" pid="69" name="AnalysisName">
    <vt:lpwstr/>
  </property>
  <property fmtid="{D5CDD505-2E9C-101B-9397-08002B2CF9AE}" pid="70" name="NLLMtptCodeTaxHTField0">
    <vt:lpwstr/>
  </property>
  <property fmtid="{D5CDD505-2E9C-101B-9397-08002B2CF9AE}" pid="71" name="NLLLatestProjectTrackingDate">
    <vt:lpwstr/>
  </property>
  <property fmtid="{D5CDD505-2E9C-101B-9397-08002B2CF9AE}" pid="72" name="NLLDocumentType">
    <vt:lpwstr>1021;#Presentation|981e6eac-a633-4de2-91a2-d5e48e1c0d00</vt:lpwstr>
  </property>
  <property fmtid="{D5CDD505-2E9C-101B-9397-08002B2CF9AE}" pid="73" name="NLLProjectTypeText">
    <vt:lpwstr/>
  </property>
  <property fmtid="{D5CDD505-2E9C-101B-9397-08002B2CF9AE}" pid="74" name="NLLEstablishingDate">
    <vt:lpwstr/>
  </property>
  <property fmtid="{D5CDD505-2E9C-101B-9397-08002B2CF9AE}" pid="75" name="NLLProjectMember">
    <vt:lpwstr/>
  </property>
  <property fmtid="{D5CDD505-2E9C-101B-9397-08002B2CF9AE}" pid="76" name="NLLProcessTeamLookup">
    <vt:lpwstr/>
  </property>
  <property fmtid="{D5CDD505-2E9C-101B-9397-08002B2CF9AE}" pid="77" name="CareActionCodeNonSurgicalTaxHTField0">
    <vt:lpwstr/>
  </property>
  <property fmtid="{D5CDD505-2E9C-101B-9397-08002B2CF9AE}" pid="78" name="CompulsoryActionTaxHTField0">
    <vt:lpwstr/>
  </property>
  <property fmtid="{D5CDD505-2E9C-101B-9397-08002B2CF9AE}" pid="79" name="NLLMeetingType">
    <vt:lpwstr/>
  </property>
  <property fmtid="{D5CDD505-2E9C-101B-9397-08002B2CF9AE}" pid="80" name="NLLProjectLeaderDiv">
    <vt:lpwstr/>
  </property>
  <property fmtid="{D5CDD505-2E9C-101B-9397-08002B2CF9AE}" pid="81" name="NLLProjectName">
    <vt:lpwstr/>
  </property>
  <property fmtid="{D5CDD505-2E9C-101B-9397-08002B2CF9AE}" pid="82" name="_dlc_policyId">
    <vt:lpwstr>0x010100D7963E0E5B7A40E5AEA07389401D709F007B1238BBD93543428C20870054E92DBF|1214505165</vt:lpwstr>
  </property>
  <property fmtid="{D5CDD505-2E9C-101B-9397-08002B2CF9AE}" pid="85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7" name="_dlc_DocIdItemGuid">
    <vt:lpwstr>c750572b-ddee-4253-be98-8d02840b2b6b</vt:lpwstr>
  </property>
  <property fmtid="{D5CDD505-2E9C-101B-9397-08002B2CF9AE}" pid="89" name="TaxCatchAll">
    <vt:lpwstr>7816;#Länsstyrgrupp|40c9582e-9040-4ee0-a5ab-267ced39ceea;#6336;#2018;#7815;#LSG;#7879;#180905;#5037;#bilaga;#1021;#Presentation|981e6eac-a633-4de2-91a2-d5e48e1c0d00</vt:lpwstr>
  </property>
  <property fmtid="{D5CDD505-2E9C-101B-9397-08002B2CF9AE}" pid="91" name="_dlc_ItemStageId">
    <vt:lpwstr/>
  </property>
  <property fmtid="{D5CDD505-2E9C-101B-9397-08002B2CF9AE}" pid="93" name="Order">
    <vt:r8>2424800</vt:r8>
  </property>
  <property fmtid="{D5CDD505-2E9C-101B-9397-08002B2CF9AE}" pid="94" name="xd_ProgID">
    <vt:lpwstr/>
  </property>
  <property fmtid="{D5CDD505-2E9C-101B-9397-08002B2CF9AE}" pid="95" name="_SourceUrl">
    <vt:lpwstr/>
  </property>
  <property fmtid="{D5CDD505-2E9C-101B-9397-08002B2CF9AE}" pid="96" name="_SharedFileIndex">
    <vt:lpwstr/>
  </property>
  <property fmtid="{D5CDD505-2E9C-101B-9397-08002B2CF9AE}" pid="97" name="TemplateUrl">
    <vt:lpwstr/>
  </property>
  <property fmtid="{D5CDD505-2E9C-101B-9397-08002B2CF9AE}" pid="99" name="NLLDecisionLevelGoverning">
    <vt:lpwstr/>
  </property>
  <property fmtid="{D5CDD505-2E9C-101B-9397-08002B2CF9AE}" pid="100" name="NLLFactOwner">
    <vt:lpwstr/>
  </property>
  <property fmtid="{D5CDD505-2E9C-101B-9397-08002B2CF9AE}" pid="101" name="NLLFactOwnerText">
    <vt:lpwstr/>
  </property>
  <property fmtid="{D5CDD505-2E9C-101B-9397-08002B2CF9AE}" pid="102" name="xd_Signature">
    <vt:bool>false</vt:bool>
  </property>
  <property fmtid="{D5CDD505-2E9C-101B-9397-08002B2CF9AE}" pid="103" name="NLLDecisionLevel">
    <vt:lpwstr/>
  </property>
  <property fmtid="{D5CDD505-2E9C-101B-9397-08002B2CF9AE}" pid="104" name="NLLPTCProcessLeader">
    <vt:lpwstr/>
  </property>
  <property fmtid="{D5CDD505-2E9C-101B-9397-08002B2CF9AE}" pid="106" name="NLLPTCVISEditor">
    <vt:lpwstr/>
  </property>
</Properties>
</file>